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2" r:id="rId5"/>
    <p:sldId id="261" r:id="rId6"/>
    <p:sldId id="264" r:id="rId7"/>
    <p:sldId id="263" r:id="rId8"/>
    <p:sldId id="260" r:id="rId9"/>
    <p:sldId id="257" r:id="rId10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1014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jpeg>
</file>

<file path=ppt/media/image48.png>
</file>

<file path=ppt/media/image49.jpeg>
</file>

<file path=ppt/media/image5.png>
</file>

<file path=ppt/media/image50.jpeg>
</file>

<file path=ppt/media/image51.jpeg>
</file>

<file path=ppt/media/image52.png>
</file>

<file path=ppt/media/image53.jpeg>
</file>

<file path=ppt/media/image54.jpe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7017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13" Type="http://schemas.openxmlformats.org/officeDocument/2006/relationships/image" Target="../media/image30.png"/><Relationship Id="rId18" Type="http://schemas.openxmlformats.org/officeDocument/2006/relationships/image" Target="../media/image35.svg"/><Relationship Id="rId26" Type="http://schemas.openxmlformats.org/officeDocument/2006/relationships/image" Target="../media/image43.png"/><Relationship Id="rId3" Type="http://schemas.openxmlformats.org/officeDocument/2006/relationships/image" Target="../media/image20.png"/><Relationship Id="rId21" Type="http://schemas.openxmlformats.org/officeDocument/2006/relationships/image" Target="../media/image38.png"/><Relationship Id="rId7" Type="http://schemas.openxmlformats.org/officeDocument/2006/relationships/image" Target="../media/image24.png"/><Relationship Id="rId12" Type="http://schemas.openxmlformats.org/officeDocument/2006/relationships/image" Target="../media/image29.svg"/><Relationship Id="rId17" Type="http://schemas.openxmlformats.org/officeDocument/2006/relationships/image" Target="../media/image34.png"/><Relationship Id="rId25" Type="http://schemas.openxmlformats.org/officeDocument/2006/relationships/image" Target="../media/image42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3.svg"/><Relationship Id="rId20" Type="http://schemas.openxmlformats.org/officeDocument/2006/relationships/image" Target="../media/image37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svg"/><Relationship Id="rId11" Type="http://schemas.openxmlformats.org/officeDocument/2006/relationships/image" Target="../media/image28.png"/><Relationship Id="rId24" Type="http://schemas.openxmlformats.org/officeDocument/2006/relationships/image" Target="../media/image41.png"/><Relationship Id="rId5" Type="http://schemas.openxmlformats.org/officeDocument/2006/relationships/image" Target="../media/image22.png"/><Relationship Id="rId15" Type="http://schemas.openxmlformats.org/officeDocument/2006/relationships/image" Target="../media/image32.png"/><Relationship Id="rId23" Type="http://schemas.openxmlformats.org/officeDocument/2006/relationships/image" Target="../media/image40.png"/><Relationship Id="rId10" Type="http://schemas.openxmlformats.org/officeDocument/2006/relationships/image" Target="../media/image27.svg"/><Relationship Id="rId19" Type="http://schemas.openxmlformats.org/officeDocument/2006/relationships/image" Target="../media/image36.png"/><Relationship Id="rId4" Type="http://schemas.openxmlformats.org/officeDocument/2006/relationships/image" Target="../media/image21.svg"/><Relationship Id="rId9" Type="http://schemas.openxmlformats.org/officeDocument/2006/relationships/image" Target="../media/image26.png"/><Relationship Id="rId14" Type="http://schemas.openxmlformats.org/officeDocument/2006/relationships/image" Target="../media/image31.svg"/><Relationship Id="rId22" Type="http://schemas.openxmlformats.org/officeDocument/2006/relationships/image" Target="../media/image39.svg"/><Relationship Id="rId27" Type="http://schemas.openxmlformats.org/officeDocument/2006/relationships/image" Target="../media/image4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jpeg"/><Relationship Id="rId4" Type="http://schemas.openxmlformats.org/officeDocument/2006/relationships/image" Target="../media/image4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jpeg"/><Relationship Id="rId5" Type="http://schemas.openxmlformats.org/officeDocument/2006/relationships/image" Target="../media/image50.jpeg"/><Relationship Id="rId4" Type="http://schemas.openxmlformats.org/officeDocument/2006/relationships/image" Target="../media/image4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jpeg"/><Relationship Id="rId5" Type="http://schemas.openxmlformats.org/officeDocument/2006/relationships/image" Target="../media/image54.jpeg"/><Relationship Id="rId4" Type="http://schemas.openxmlformats.org/officeDocument/2006/relationships/image" Target="../media/image5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57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0.png"/><Relationship Id="rId11" Type="http://schemas.openxmlformats.org/officeDocument/2006/relationships/image" Target="../media/image9.svg"/><Relationship Id="rId5" Type="http://schemas.openxmlformats.org/officeDocument/2006/relationships/image" Target="../media/image59.png"/><Relationship Id="rId10" Type="http://schemas.openxmlformats.org/officeDocument/2006/relationships/image" Target="../media/image8.png"/><Relationship Id="rId4" Type="http://schemas.openxmlformats.org/officeDocument/2006/relationships/image" Target="../media/image58.png"/><Relationship Id="rId9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oup 1 (1)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647700"/>
            <a:ext cx="18278475" cy="9639300"/>
          </a:xfrm>
          <a:prstGeom prst="rect">
            <a:avLst/>
          </a:prstGeom>
        </p:spPr>
      </p:pic>
      <p:pic>
        <p:nvPicPr>
          <p:cNvPr id="3" name="Group 1 (1) 2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647700"/>
            <a:ext cx="18278475" cy="9639300"/>
          </a:xfrm>
          <a:prstGeom prst="rect">
            <a:avLst/>
          </a:prstGeom>
        </p:spPr>
      </p:pic>
      <p:pic>
        <p:nvPicPr>
          <p:cNvPr id="4" name="Ellipse 5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314209" y="26183"/>
            <a:ext cx="11278081" cy="9752679"/>
          </a:xfrm>
          <a:prstGeom prst="rect">
            <a:avLst/>
          </a:prstGeom>
        </p:spPr>
      </p:pic>
      <p:pic>
        <p:nvPicPr>
          <p:cNvPr id="5" name="Ellipse 6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0" y="0"/>
            <a:ext cx="10813933" cy="10287000"/>
          </a:xfrm>
          <a:prstGeom prst="rect">
            <a:avLst/>
          </a:prstGeom>
        </p:spPr>
      </p:pic>
      <p:pic>
        <p:nvPicPr>
          <p:cNvPr id="6" name="Ellipse 7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807815" y="0"/>
            <a:ext cx="10045607" cy="6970886"/>
          </a:xfrm>
          <a:prstGeom prst="rect">
            <a:avLst/>
          </a:prstGeom>
        </p:spPr>
      </p:pic>
      <p:pic>
        <p:nvPicPr>
          <p:cNvPr id="7" name="33 1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0"/>
            <a:ext cx="17537055" cy="10287000"/>
          </a:xfrm>
          <a:prstGeom prst="rect">
            <a:avLst/>
          </a:prstGeom>
        </p:spPr>
      </p:pic>
      <p:pic>
        <p:nvPicPr>
          <p:cNvPr id="8" name="Frame 25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5348288" y="266700"/>
            <a:ext cx="7581900" cy="762000"/>
          </a:xfrm>
          <a:prstGeom prst="rect">
            <a:avLst/>
          </a:prstGeom>
        </p:spPr>
      </p:pic>
      <p:pic>
        <p:nvPicPr>
          <p:cNvPr id="9" name="Frame 23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0439400" y="6619875"/>
            <a:ext cx="4981575" cy="857250"/>
          </a:xfrm>
          <a:prstGeom prst="rect">
            <a:avLst/>
          </a:prstGeom>
        </p:spPr>
      </p:pic>
      <p:sp>
        <p:nvSpPr>
          <p:cNvPr id="10" name="Text 0"/>
          <p:cNvSpPr/>
          <p:nvPr/>
        </p:nvSpPr>
        <p:spPr>
          <a:xfrm>
            <a:off x="5795963" y="428625"/>
            <a:ext cx="68389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700" b="1" dirty="0">
                <a:solidFill>
                  <a:srgbClr val="111827"/>
                </a:solidFill>
                <a:latin typeface="Onest Bold" pitchFamily="34" charset="0"/>
                <a:ea typeface="Onest Bold" pitchFamily="34" charset="-122"/>
                <a:cs typeface="Onest Bold" pitchFamily="34" charset="-120"/>
              </a:rPr>
              <a:t>ПРОДУКТОВОЕ ПРОГРАММИРОВАНИЕ</a:t>
            </a:r>
            <a:endParaRPr lang="en-US" sz="2700" dirty="0"/>
          </a:p>
        </p:txBody>
      </p:sp>
      <p:sp>
        <p:nvSpPr>
          <p:cNvPr id="11" name="Text 1"/>
          <p:cNvSpPr/>
          <p:nvPr/>
        </p:nvSpPr>
        <p:spPr>
          <a:xfrm>
            <a:off x="10534650" y="6743700"/>
            <a:ext cx="484822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КОМАНДА «ЛИЦЕИСТЫ КФУ»
</a:t>
            </a:r>
            <a:endParaRPr lang="en-US" sz="2400" dirty="0"/>
          </a:p>
        </p:txBody>
      </p:sp>
      <p:sp>
        <p:nvSpPr>
          <p:cNvPr id="12" name="default_name"/>
          <p:cNvSpPr/>
          <p:nvPr/>
        </p:nvSpPr>
        <p:spPr>
          <a:xfrm>
            <a:off x="666750" y="2581275"/>
            <a:ext cx="7829550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0"/>
              </a:lnSpc>
              <a:buNone/>
            </a:pPr>
            <a:r>
              <a:rPr lang="en-US" sz="7800" dirty="0">
                <a:solidFill>
                  <a:srgbClr val="FFFFFF"/>
                </a:solidFill>
                <a:latin typeface="Onest ExtraBold" pitchFamily="34" charset="0"/>
                <a:ea typeface="Onest ExtraBold" pitchFamily="34" charset="-122"/>
                <a:cs typeface="Onest ExtraBold" pitchFamily="34" charset="-120"/>
              </a:rPr>
              <a:t>МАДЖОНГ </a:t>
            </a:r>
            <a:endParaRPr lang="en-US" sz="7800" dirty="0"/>
          </a:p>
        </p:txBody>
      </p:sp>
      <p:sp>
        <p:nvSpPr>
          <p:cNvPr id="13" name="default_name"/>
          <p:cNvSpPr/>
          <p:nvPr/>
        </p:nvSpPr>
        <p:spPr>
          <a:xfrm>
            <a:off x="10534650" y="4572000"/>
            <a:ext cx="83915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970"/>
              </a:lnSpc>
              <a:buNone/>
            </a:pPr>
            <a:r>
              <a:rPr lang="en-US" sz="7800" dirty="0">
                <a:solidFill>
                  <a:srgbClr val="FFFFFF"/>
                </a:solidFill>
                <a:latin typeface="Onest ExtraBold" pitchFamily="34" charset="0"/>
                <a:ea typeface="Onest ExtraBold" pitchFamily="34" charset="-122"/>
                <a:cs typeface="Onest ExtraBold" pitchFamily="34" charset="-120"/>
              </a:rPr>
              <a:t>АВТО</a:t>
            </a:r>
            <a:endParaRPr lang="en-US" sz="7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rame 396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76325" y="6315075"/>
            <a:ext cx="2743200" cy="723900"/>
          </a:xfrm>
          <a:prstGeom prst="rect">
            <a:avLst/>
          </a:prstGeom>
        </p:spPr>
      </p:pic>
      <p:pic>
        <p:nvPicPr>
          <p:cNvPr id="3" name="Frame 400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7019925" y="6324600"/>
            <a:ext cx="2609850" cy="723900"/>
          </a:xfrm>
          <a:prstGeom prst="rect">
            <a:avLst/>
          </a:prstGeom>
        </p:spPr>
      </p:pic>
      <p:pic>
        <p:nvPicPr>
          <p:cNvPr id="4" name="Frame 401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2868275" y="6324600"/>
            <a:ext cx="2962275" cy="723900"/>
          </a:xfrm>
          <a:prstGeom prst="rect">
            <a:avLst/>
          </a:prstGeom>
        </p:spPr>
      </p:pic>
      <p:pic>
        <p:nvPicPr>
          <p:cNvPr id="5" name="18 - [DESIGN 1" descr="preencoded.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010470" y="2563045"/>
            <a:ext cx="2798711" cy="2758974"/>
          </a:xfrm>
          <a:prstGeom prst="rect">
            <a:avLst/>
          </a:prstGeom>
        </p:spPr>
      </p:pic>
      <p:pic>
        <p:nvPicPr>
          <p:cNvPr id="6" name="18 - [DESIGN 2" descr="preencoded.png"/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7019925" y="2600325"/>
            <a:ext cx="2714625" cy="2724150"/>
          </a:xfrm>
          <a:prstGeom prst="rect">
            <a:avLst/>
          </a:prstGeom>
        </p:spPr>
      </p:pic>
      <p:pic>
        <p:nvPicPr>
          <p:cNvPr id="7" name="18 - [DESIGN 3" descr="preencoded.png"/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2820650" y="2600325"/>
            <a:ext cx="2733675" cy="2705100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762000" y="1076325"/>
            <a:ext cx="882015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9450"/>
              </a:lnSpc>
              <a:buNone/>
            </a:pPr>
            <a:r>
              <a:rPr lang="en-US" sz="7800" dirty="0">
                <a:solidFill>
                  <a:srgbClr val="111827"/>
                </a:solidFill>
                <a:latin typeface="Onest ExtraBold" pitchFamily="34" charset="0"/>
                <a:ea typeface="Onest ExtraBold" pitchFamily="34" charset="-122"/>
                <a:cs typeface="Onest ExtraBold" pitchFamily="34" charset="-120"/>
              </a:rPr>
              <a:t>НАША КОМАНДА</a:t>
            </a:r>
            <a:endParaRPr lang="en-US" sz="7800" dirty="0"/>
          </a:p>
        </p:txBody>
      </p:sp>
      <p:sp>
        <p:nvSpPr>
          <p:cNvPr id="9" name="Text 1"/>
          <p:cNvSpPr/>
          <p:nvPr/>
        </p:nvSpPr>
        <p:spPr>
          <a:xfrm>
            <a:off x="1171575" y="5419725"/>
            <a:ext cx="34004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dirty="0">
                <a:solidFill>
                  <a:srgbClr val="E11946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Илья Крахмальников</a:t>
            </a:r>
            <a:endParaRPr lang="en-US" sz="2700" dirty="0"/>
          </a:p>
        </p:txBody>
      </p:sp>
      <p:sp>
        <p:nvSpPr>
          <p:cNvPr id="10" name="Text 2"/>
          <p:cNvSpPr/>
          <p:nvPr/>
        </p:nvSpPr>
        <p:spPr>
          <a:xfrm>
            <a:off x="1171575" y="7296150"/>
            <a:ext cx="2612565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5046E1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Окончил Яндекс Лицей. Обучается на специализации  Джанго</a:t>
            </a:r>
            <a:endParaRPr lang="en-US" sz="1800" dirty="0"/>
          </a:p>
        </p:txBody>
      </p:sp>
      <p:sp>
        <p:nvSpPr>
          <p:cNvPr id="11" name="krah_Ilya"/>
          <p:cNvSpPr/>
          <p:nvPr/>
        </p:nvSpPr>
        <p:spPr>
          <a:xfrm>
            <a:off x="1171575" y="8505825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E11946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@krah_Ilya</a:t>
            </a:r>
            <a:endParaRPr lang="en-US" sz="1800" dirty="0"/>
          </a:p>
        </p:txBody>
      </p:sp>
      <p:sp>
        <p:nvSpPr>
          <p:cNvPr id="12" name="Text 4"/>
          <p:cNvSpPr/>
          <p:nvPr/>
        </p:nvSpPr>
        <p:spPr>
          <a:xfrm>
            <a:off x="1343025" y="6410325"/>
            <a:ext cx="223837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Главный
программист</a:t>
            </a:r>
            <a:endParaRPr lang="en-US" sz="2100" dirty="0"/>
          </a:p>
        </p:txBody>
      </p:sp>
      <p:sp>
        <p:nvSpPr>
          <p:cNvPr id="13" name="Text 5"/>
          <p:cNvSpPr/>
          <p:nvPr/>
        </p:nvSpPr>
        <p:spPr>
          <a:xfrm>
            <a:off x="7539037" y="6419850"/>
            <a:ext cx="159067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Капитан
Дизайнер</a:t>
            </a:r>
            <a:endParaRPr lang="en-US" sz="2100" dirty="0"/>
          </a:p>
        </p:txBody>
      </p:sp>
      <p:sp>
        <p:nvSpPr>
          <p:cNvPr id="14" name="data-"/>
          <p:cNvSpPr/>
          <p:nvPr/>
        </p:nvSpPr>
        <p:spPr>
          <a:xfrm>
            <a:off x="12963525" y="6419850"/>
            <a:ext cx="28003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Тестировщик
data-специалист </a:t>
            </a:r>
            <a:endParaRPr lang="en-US" sz="2100" dirty="0"/>
          </a:p>
        </p:txBody>
      </p:sp>
      <p:sp>
        <p:nvSpPr>
          <p:cNvPr id="15" name="Text 7"/>
          <p:cNvSpPr/>
          <p:nvPr/>
        </p:nvSpPr>
        <p:spPr>
          <a:xfrm>
            <a:off x="7105650" y="5419725"/>
            <a:ext cx="26289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dirty="0">
                <a:solidFill>
                  <a:srgbClr val="E11946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Хуснуллин
Марсель</a:t>
            </a:r>
            <a:endParaRPr lang="en-US" sz="2700" dirty="0"/>
          </a:p>
        </p:txBody>
      </p:sp>
      <p:sp>
        <p:nvSpPr>
          <p:cNvPr id="16" name="Text 8"/>
          <p:cNvSpPr/>
          <p:nvPr/>
        </p:nvSpPr>
        <p:spPr>
          <a:xfrm>
            <a:off x="7105650" y="7296150"/>
            <a:ext cx="2612565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5046E1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Окончил Яндекс Лицей. Обучается на специализации  Джанго</a:t>
            </a:r>
            <a:endParaRPr lang="en-US" sz="1800" dirty="0"/>
          </a:p>
        </p:txBody>
      </p:sp>
      <p:sp>
        <p:nvSpPr>
          <p:cNvPr id="17" name="Mar1o12508"/>
          <p:cNvSpPr/>
          <p:nvPr/>
        </p:nvSpPr>
        <p:spPr>
          <a:xfrm>
            <a:off x="7019925" y="8543925"/>
            <a:ext cx="1971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E11946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@Mar1o12508</a:t>
            </a:r>
            <a:endParaRPr lang="en-US" sz="1800" dirty="0"/>
          </a:p>
        </p:txBody>
      </p:sp>
      <p:sp>
        <p:nvSpPr>
          <p:cNvPr id="18" name="Text 10"/>
          <p:cNvSpPr/>
          <p:nvPr/>
        </p:nvSpPr>
        <p:spPr>
          <a:xfrm>
            <a:off x="12896850" y="5419725"/>
            <a:ext cx="26289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dirty="0">
                <a:solidFill>
                  <a:srgbClr val="E11946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Фазылзянов Дамир</a:t>
            </a:r>
            <a:endParaRPr lang="en-US" sz="2700" dirty="0"/>
          </a:p>
        </p:txBody>
      </p:sp>
      <p:sp>
        <p:nvSpPr>
          <p:cNvPr id="19" name="Text 11"/>
          <p:cNvSpPr/>
          <p:nvPr/>
        </p:nvSpPr>
        <p:spPr>
          <a:xfrm>
            <a:off x="12839700" y="7296150"/>
            <a:ext cx="261256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5046E1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Обучается на курсе Промышленного программирования от Яндекса</a:t>
            </a:r>
            <a:endParaRPr lang="en-US" sz="1800" dirty="0"/>
          </a:p>
        </p:txBody>
      </p:sp>
      <p:sp>
        <p:nvSpPr>
          <p:cNvPr id="20" name="darkJsRank"/>
          <p:cNvSpPr/>
          <p:nvPr/>
        </p:nvSpPr>
        <p:spPr>
          <a:xfrm>
            <a:off x="12868275" y="8505825"/>
            <a:ext cx="1914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E11946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@darkJsRank</a:t>
            </a:r>
            <a:endParaRPr lang="en-US" sz="1800" dirty="0"/>
          </a:p>
        </p:txBody>
      </p:sp>
      <p:sp>
        <p:nvSpPr>
          <p:cNvPr id="21" name="Text 13"/>
          <p:cNvSpPr/>
          <p:nvPr/>
        </p:nvSpPr>
        <p:spPr>
          <a:xfrm>
            <a:off x="533400" y="647700"/>
            <a:ext cx="9467850" cy="116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700"/>
              </a:lnSpc>
              <a:buNone/>
            </a:pPr>
            <a:r>
              <a:rPr lang="en-US" sz="7200" dirty="0">
                <a:solidFill>
                  <a:srgbClr val="FFFFFF"/>
                </a:solidFill>
                <a:latin typeface="Onest ExtraBold" pitchFamily="34" charset="0"/>
                <a:ea typeface="Onest ExtraBold" pitchFamily="34" charset="-122"/>
                <a:cs typeface="Onest ExtraBold" pitchFamily="34" charset="-120"/>
              </a:rPr>
              <a:t>НАША КОМАНДА</a:t>
            </a:r>
            <a:endParaRPr lang="en-US" sz="7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4 3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725400" y="0"/>
            <a:ext cx="4895850" cy="3600450"/>
          </a:xfrm>
          <a:prstGeom prst="rect">
            <a:avLst/>
          </a:prstGeom>
        </p:spPr>
      </p:pic>
      <p:sp>
        <p:nvSpPr>
          <p:cNvPr id="3" name="default_name"/>
          <p:cNvSpPr/>
          <p:nvPr/>
        </p:nvSpPr>
        <p:spPr>
          <a:xfrm>
            <a:off x="762000" y="1590675"/>
            <a:ext cx="8248650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7500" b="1" dirty="0">
                <a:solidFill>
                  <a:srgbClr val="FFFFFF"/>
                </a:solidFill>
                <a:latin typeface="Onest Bold" pitchFamily="34" charset="0"/>
                <a:ea typeface="Onest Bold" pitchFamily="34" charset="-122"/>
                <a:cs typeface="Onest Bold" pitchFamily="34" charset="-120"/>
              </a:rPr>
              <a:t>ПРОБЛЕМАТИКА</a:t>
            </a:r>
            <a:endParaRPr lang="en-US" sz="7500" dirty="0"/>
          </a:p>
        </p:txBody>
      </p:sp>
      <p:sp>
        <p:nvSpPr>
          <p:cNvPr id="4" name="name_01"/>
          <p:cNvSpPr/>
          <p:nvPr/>
        </p:nvSpPr>
        <p:spPr>
          <a:xfrm>
            <a:off x="1066800" y="3695700"/>
            <a:ext cx="2514600" cy="1685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750"/>
              </a:lnSpc>
              <a:buNone/>
            </a:pPr>
            <a:r>
              <a:rPr lang="en-US" sz="18750" dirty="0">
                <a:solidFill>
                  <a:srgbClr val="5046E1"/>
                </a:solidFill>
                <a:latin typeface="Onest SemiBold" pitchFamily="34" charset="0"/>
                <a:ea typeface="Onest SemiBold" pitchFamily="34" charset="-122"/>
                <a:cs typeface="Onest SemiBold" pitchFamily="34" charset="-120"/>
              </a:rPr>
              <a:t>01</a:t>
            </a:r>
            <a:endParaRPr lang="en-US" sz="18750" dirty="0"/>
          </a:p>
        </p:txBody>
      </p:sp>
      <p:sp>
        <p:nvSpPr>
          <p:cNvPr id="5" name="name_02"/>
          <p:cNvSpPr/>
          <p:nvPr/>
        </p:nvSpPr>
        <p:spPr>
          <a:xfrm>
            <a:off x="7239000" y="3695700"/>
            <a:ext cx="2924175" cy="1685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750"/>
              </a:lnSpc>
              <a:buNone/>
            </a:pPr>
            <a:r>
              <a:rPr lang="en-US" sz="18750" dirty="0">
                <a:solidFill>
                  <a:srgbClr val="FFFFFF"/>
                </a:solidFill>
                <a:latin typeface="Onest SemiBold" pitchFamily="34" charset="0"/>
                <a:ea typeface="Onest SemiBold" pitchFamily="34" charset="-122"/>
                <a:cs typeface="Onest SemiBold" pitchFamily="34" charset="-120"/>
              </a:rPr>
              <a:t>02</a:t>
            </a:r>
            <a:endParaRPr lang="en-US" sz="18750" dirty="0"/>
          </a:p>
        </p:txBody>
      </p:sp>
      <p:sp>
        <p:nvSpPr>
          <p:cNvPr id="6" name="name_03"/>
          <p:cNvSpPr/>
          <p:nvPr/>
        </p:nvSpPr>
        <p:spPr>
          <a:xfrm>
            <a:off x="13411200" y="3695700"/>
            <a:ext cx="3067050" cy="1685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750"/>
              </a:lnSpc>
              <a:buNone/>
            </a:pPr>
            <a:r>
              <a:rPr lang="en-US" sz="18750" dirty="0">
                <a:solidFill>
                  <a:srgbClr val="E11946"/>
                </a:solidFill>
                <a:latin typeface="Onest SemiBold" pitchFamily="34" charset="0"/>
                <a:ea typeface="Onest SemiBold" pitchFamily="34" charset="-122"/>
                <a:cs typeface="Onest SemiBold" pitchFamily="34" charset="-120"/>
              </a:rPr>
              <a:t>03</a:t>
            </a:r>
            <a:endParaRPr lang="en-US" sz="18750" dirty="0"/>
          </a:p>
        </p:txBody>
      </p:sp>
      <p:sp>
        <p:nvSpPr>
          <p:cNvPr id="7" name="Text 4"/>
          <p:cNvSpPr/>
          <p:nvPr/>
        </p:nvSpPr>
        <p:spPr>
          <a:xfrm>
            <a:off x="13411200" y="5724525"/>
            <a:ext cx="47244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5046E1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Многие люди не знают бренды машин и истории их создания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239000" y="5724525"/>
            <a:ext cx="47244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5046E1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Современнные люди привыкли получать информацию из интернета в интерактивной форме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762000" y="5724525"/>
            <a:ext cx="50292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5046E1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Некоторые люди в современном мире имеют плохую внимательность</a:t>
            </a:r>
            <a:endParaRPr lang="en-US" sz="2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ram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710363" y="3952875"/>
            <a:ext cx="3228975" cy="647700"/>
          </a:xfrm>
          <a:prstGeom prst="rect">
            <a:avLst/>
          </a:prstGeom>
        </p:spPr>
      </p:pic>
      <p:pic>
        <p:nvPicPr>
          <p:cNvPr id="3" name="Frame 1321315015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2887325" y="6543675"/>
            <a:ext cx="3409950" cy="647700"/>
          </a:xfrm>
          <a:prstGeom prst="rect">
            <a:avLst/>
          </a:prstGeom>
        </p:spPr>
      </p:pic>
      <p:pic>
        <p:nvPicPr>
          <p:cNvPr id="4" name="Frame 11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666750" y="3952875"/>
            <a:ext cx="2752725" cy="647700"/>
          </a:xfrm>
          <a:prstGeom prst="rect">
            <a:avLst/>
          </a:prstGeom>
        </p:spPr>
      </p:pic>
      <p:pic>
        <p:nvPicPr>
          <p:cNvPr id="5" name="Frame 1321315016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666750" y="3086100"/>
            <a:ext cx="3609975" cy="628650"/>
          </a:xfrm>
          <a:prstGeom prst="rect">
            <a:avLst/>
          </a:prstGeom>
        </p:spPr>
      </p:pic>
      <p:pic>
        <p:nvPicPr>
          <p:cNvPr id="6" name="Frame 1321315017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628650" y="6781800"/>
            <a:ext cx="3876675" cy="809625"/>
          </a:xfrm>
          <a:prstGeom prst="rect">
            <a:avLst/>
          </a:prstGeom>
        </p:spPr>
      </p:pic>
      <p:pic>
        <p:nvPicPr>
          <p:cNvPr id="7" name="Frame 14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876300" y="5848350"/>
            <a:ext cx="2324100" cy="647700"/>
          </a:xfrm>
          <a:prstGeom prst="rect">
            <a:avLst/>
          </a:prstGeom>
        </p:spPr>
      </p:pic>
      <p:pic>
        <p:nvPicPr>
          <p:cNvPr id="8" name="Frame 7" descr="preencoded.png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6029325" y="6543675"/>
            <a:ext cx="4591050" cy="647700"/>
          </a:xfrm>
          <a:prstGeom prst="rect">
            <a:avLst/>
          </a:prstGeom>
        </p:spPr>
      </p:pic>
      <p:pic>
        <p:nvPicPr>
          <p:cNvPr id="9" name="Frame 10" descr="preencoded.png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9753600" y="1590675"/>
            <a:ext cx="6543675" cy="628650"/>
          </a:xfrm>
          <a:prstGeom prst="rect">
            <a:avLst/>
          </a:prstGeom>
        </p:spPr>
      </p:pic>
      <p:pic>
        <p:nvPicPr>
          <p:cNvPr id="10" name="Frame 6" descr="preencoded.png"/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/>
        </p:blipFill>
        <p:spPr>
          <a:xfrm>
            <a:off x="13401675" y="3952875"/>
            <a:ext cx="2590800" cy="647700"/>
          </a:xfrm>
          <a:prstGeom prst="rect">
            <a:avLst/>
          </a:prstGeom>
        </p:spPr>
      </p:pic>
      <p:pic>
        <p:nvPicPr>
          <p:cNvPr id="11" name="Frame 9" descr="preencoded.png"/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rcRect/>
          <a:stretch/>
        </p:blipFill>
        <p:spPr>
          <a:xfrm>
            <a:off x="12039600" y="2390775"/>
            <a:ext cx="3533775" cy="647700"/>
          </a:xfrm>
          <a:prstGeom prst="rect">
            <a:avLst/>
          </a:prstGeom>
        </p:spPr>
      </p:pic>
      <p:pic>
        <p:nvPicPr>
          <p:cNvPr id="12" name="Connector line" descr="preencoded.png"/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13699331" y="3057525"/>
            <a:ext cx="1104900" cy="876300"/>
          </a:xfrm>
          <a:prstGeom prst="rect">
            <a:avLst/>
          </a:prstGeom>
        </p:spPr>
      </p:pic>
      <p:pic>
        <p:nvPicPr>
          <p:cNvPr id="13" name="Connector line" descr="preencoded.png"/>
          <p:cNvPicPr>
            <a:picLocks noChangeAspect="1"/>
          </p:cNvPicPr>
          <p:nvPr/>
        </p:nvPicPr>
        <p:blipFill>
          <a:blip r:embed="rId24"/>
          <a:srcRect/>
          <a:stretch/>
        </p:blipFill>
        <p:spPr>
          <a:xfrm>
            <a:off x="13699331" y="3057525"/>
            <a:ext cx="1104900" cy="876300"/>
          </a:xfrm>
          <a:prstGeom prst="rect">
            <a:avLst/>
          </a:prstGeom>
        </p:spPr>
      </p:pic>
      <p:pic>
        <p:nvPicPr>
          <p:cNvPr id="14" name="Connector line" descr="preencoded.png"/>
          <p:cNvPicPr>
            <a:picLocks noChangeAspect="1"/>
          </p:cNvPicPr>
          <p:nvPr/>
        </p:nvPicPr>
        <p:blipFill>
          <a:blip r:embed="rId25"/>
          <a:srcRect/>
          <a:stretch/>
        </p:blipFill>
        <p:spPr>
          <a:xfrm>
            <a:off x="10620375" y="6775447"/>
            <a:ext cx="2228850" cy="219075"/>
          </a:xfrm>
          <a:prstGeom prst="rect">
            <a:avLst/>
          </a:prstGeom>
        </p:spPr>
      </p:pic>
      <p:pic>
        <p:nvPicPr>
          <p:cNvPr id="15" name="Connector line" descr="preencoded.png"/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>
            <a:off x="3440906" y="4167187"/>
            <a:ext cx="3248025" cy="219075"/>
          </a:xfrm>
          <a:prstGeom prst="rect">
            <a:avLst/>
          </a:prstGeom>
        </p:spPr>
      </p:pic>
      <p:pic>
        <p:nvPicPr>
          <p:cNvPr id="16" name="Connector line" descr="preencoded.png"/>
          <p:cNvPicPr>
            <a:picLocks noChangeAspect="1"/>
          </p:cNvPicPr>
          <p:nvPr/>
        </p:nvPicPr>
        <p:blipFill>
          <a:blip r:embed="rId27"/>
          <a:srcRect/>
          <a:stretch/>
        </p:blipFill>
        <p:spPr>
          <a:xfrm>
            <a:off x="9960769" y="4167188"/>
            <a:ext cx="3419475" cy="219075"/>
          </a:xfrm>
          <a:prstGeom prst="rect">
            <a:avLst/>
          </a:prstGeom>
        </p:spPr>
      </p:pic>
      <p:sp>
        <p:nvSpPr>
          <p:cNvPr id="17" name="default_name"/>
          <p:cNvSpPr/>
          <p:nvPr/>
        </p:nvSpPr>
        <p:spPr>
          <a:xfrm>
            <a:off x="542925" y="828675"/>
            <a:ext cx="7029450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7500" b="1" dirty="0">
                <a:solidFill>
                  <a:srgbClr val="FFFFFF"/>
                </a:solidFill>
                <a:latin typeface="Onest Bold" pitchFamily="34" charset="0"/>
                <a:ea typeface="Onest Bold" pitchFamily="34" charset="-122"/>
                <a:cs typeface="Onest Bold" pitchFamily="34" charset="-120"/>
              </a:rPr>
              <a:t>АРХИТЕКТУРА</a:t>
            </a:r>
            <a:endParaRPr lang="en-US" sz="7500" dirty="0"/>
          </a:p>
        </p:txBody>
      </p:sp>
      <p:sp>
        <p:nvSpPr>
          <p:cNvPr id="18" name="Django container"/>
          <p:cNvSpPr/>
          <p:nvPr/>
        </p:nvSpPr>
        <p:spPr>
          <a:xfrm>
            <a:off x="6996113" y="4143375"/>
            <a:ext cx="2686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Django container</a:t>
            </a:r>
            <a:endParaRPr lang="en-US" sz="2100" dirty="0"/>
          </a:p>
        </p:txBody>
      </p:sp>
      <p:sp>
        <p:nvSpPr>
          <p:cNvPr id="19" name="Text 2"/>
          <p:cNvSpPr/>
          <p:nvPr/>
        </p:nvSpPr>
        <p:spPr>
          <a:xfrm>
            <a:off x="13173075" y="6734175"/>
            <a:ext cx="2867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Таблица лидеров</a:t>
            </a:r>
            <a:endParaRPr lang="en-US" sz="2100" dirty="0"/>
          </a:p>
        </p:txBody>
      </p:sp>
      <p:sp>
        <p:nvSpPr>
          <p:cNvPr id="20" name="Python Torch Adapter-transformers"/>
          <p:cNvSpPr/>
          <p:nvPr/>
        </p:nvSpPr>
        <p:spPr>
          <a:xfrm>
            <a:off x="952500" y="4143375"/>
            <a:ext cx="2209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Web Frontend</a:t>
            </a:r>
            <a:endParaRPr lang="en-US" sz="2100" dirty="0"/>
          </a:p>
        </p:txBody>
      </p:sp>
      <p:sp>
        <p:nvSpPr>
          <p:cNvPr id="21" name="Text 4"/>
          <p:cNvSpPr/>
          <p:nvPr/>
        </p:nvSpPr>
        <p:spPr>
          <a:xfrm>
            <a:off x="971550" y="3267075"/>
            <a:ext cx="3038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111827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Основной контент</a:t>
            </a:r>
            <a:endParaRPr lang="en-US" sz="2100" dirty="0"/>
          </a:p>
        </p:txBody>
      </p:sp>
      <p:sp>
        <p:nvSpPr>
          <p:cNvPr id="22" name="Text 5"/>
          <p:cNvSpPr/>
          <p:nvPr/>
        </p:nvSpPr>
        <p:spPr>
          <a:xfrm>
            <a:off x="933450" y="6919913"/>
            <a:ext cx="330517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111827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Управление играми 
и плитками</a:t>
            </a:r>
            <a:endParaRPr lang="en-US" sz="2100" dirty="0"/>
          </a:p>
        </p:txBody>
      </p:sp>
      <p:sp>
        <p:nvSpPr>
          <p:cNvPr id="23" name="Web admin"/>
          <p:cNvSpPr/>
          <p:nvPr/>
        </p:nvSpPr>
        <p:spPr>
          <a:xfrm>
            <a:off x="1162050" y="603885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Web admin</a:t>
            </a:r>
            <a:endParaRPr lang="en-US" sz="2100" dirty="0"/>
          </a:p>
        </p:txBody>
      </p:sp>
      <p:sp>
        <p:nvSpPr>
          <p:cNvPr id="24" name="Text 7"/>
          <p:cNvSpPr/>
          <p:nvPr/>
        </p:nvSpPr>
        <p:spPr>
          <a:xfrm>
            <a:off x="6315075" y="6734175"/>
            <a:ext cx="4067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Генерация и запуск игры</a:t>
            </a:r>
            <a:endParaRPr lang="en-US" sz="2100" dirty="0"/>
          </a:p>
        </p:txBody>
      </p:sp>
      <p:sp>
        <p:nvSpPr>
          <p:cNvPr id="25" name="Text 8"/>
          <p:cNvSpPr/>
          <p:nvPr/>
        </p:nvSpPr>
        <p:spPr>
          <a:xfrm>
            <a:off x="10058400" y="1790700"/>
            <a:ext cx="6000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111827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Хранение всех динамических фотографий</a:t>
            </a:r>
            <a:endParaRPr lang="en-US" sz="1800" dirty="0"/>
          </a:p>
        </p:txBody>
      </p:sp>
      <p:sp>
        <p:nvSpPr>
          <p:cNvPr id="26" name="Text 9"/>
          <p:cNvSpPr/>
          <p:nvPr/>
        </p:nvSpPr>
        <p:spPr>
          <a:xfrm>
            <a:off x="13687425" y="4143375"/>
            <a:ext cx="204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База данных</a:t>
            </a:r>
            <a:endParaRPr lang="en-US" sz="2100" dirty="0"/>
          </a:p>
        </p:txBody>
      </p:sp>
      <p:sp>
        <p:nvSpPr>
          <p:cNvPr id="27" name="Text 10"/>
          <p:cNvSpPr/>
          <p:nvPr/>
        </p:nvSpPr>
        <p:spPr>
          <a:xfrm>
            <a:off x="12325350" y="2581275"/>
            <a:ext cx="3000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Медиа хранилище</a:t>
            </a:r>
            <a:endParaRPr lang="en-US" sz="2100" dirty="0"/>
          </a:p>
        </p:txBody>
      </p:sp>
      <p:pic>
        <p:nvPicPr>
          <p:cNvPr id="28" name="Connector line" descr="preencoded.png">
            <a:extLst>
              <a:ext uri="{FF2B5EF4-FFF2-40B4-BE49-F238E27FC236}">
                <a16:creationId xmlns:a16="http://schemas.microsoft.com/office/drawing/2014/main" id="{FAF2D1FF-45FA-4F3A-9112-E293C40058C5}"/>
              </a:ext>
            </a:extLst>
          </p:cNvPr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 rot="5400000">
            <a:off x="1414460" y="5114925"/>
            <a:ext cx="1247775" cy="219075"/>
          </a:xfrm>
          <a:prstGeom prst="rect">
            <a:avLst/>
          </a:prstGeom>
        </p:spPr>
      </p:pic>
      <p:pic>
        <p:nvPicPr>
          <p:cNvPr id="29" name="Connector line" descr="preencoded.png">
            <a:extLst>
              <a:ext uri="{FF2B5EF4-FFF2-40B4-BE49-F238E27FC236}">
                <a16:creationId xmlns:a16="http://schemas.microsoft.com/office/drawing/2014/main" id="{AF4122C4-3BC7-4F06-91E0-6DC80BE006D9}"/>
              </a:ext>
            </a:extLst>
          </p:cNvPr>
          <p:cNvPicPr>
            <a:picLocks noChangeAspect="1"/>
          </p:cNvPicPr>
          <p:nvPr/>
        </p:nvPicPr>
        <p:blipFill>
          <a:blip r:embed="rId25"/>
          <a:srcRect/>
          <a:stretch/>
        </p:blipFill>
        <p:spPr>
          <a:xfrm rot="5400000">
            <a:off x="7353298" y="5462588"/>
            <a:ext cx="1943099" cy="2190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3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392025" y="0"/>
            <a:ext cx="5895975" cy="5771508"/>
          </a:xfrm>
          <a:prstGeom prst="rect">
            <a:avLst/>
          </a:prstGeom>
        </p:spPr>
      </p:pic>
      <p:pic>
        <p:nvPicPr>
          <p:cNvPr id="3" name="image 5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2000" y="3228975"/>
            <a:ext cx="9020175" cy="5867400"/>
          </a:xfrm>
          <a:prstGeom prst="rect">
            <a:avLst/>
          </a:prstGeom>
        </p:spPr>
      </p:pic>
      <p:pic>
        <p:nvPicPr>
          <p:cNvPr id="4" name="image 6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925050" y="4552950"/>
            <a:ext cx="7600950" cy="478155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762000" y="1590675"/>
            <a:ext cx="11296650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7500" b="1" dirty="0">
                <a:solidFill>
                  <a:srgbClr val="FFFFFF"/>
                </a:solidFill>
                <a:latin typeface="Onest Bold" pitchFamily="34" charset="0"/>
                <a:ea typeface="Onest Bold" pitchFamily="34" charset="-122"/>
                <a:cs typeface="Onest Bold" pitchFamily="34" charset="-120"/>
              </a:rPr>
              <a:t>СКРИНКАСТ РЕШЕНИЯ</a:t>
            </a:r>
            <a:endParaRPr lang="en-US" sz="7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3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392025" y="0"/>
            <a:ext cx="5895975" cy="5771508"/>
          </a:xfrm>
          <a:prstGeom prst="rect">
            <a:avLst/>
          </a:prstGeom>
        </p:spPr>
      </p:pic>
      <p:pic>
        <p:nvPicPr>
          <p:cNvPr id="3" name="image 7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324100" y="6429375"/>
            <a:ext cx="6705600" cy="3590925"/>
          </a:xfrm>
          <a:prstGeom prst="rect">
            <a:avLst/>
          </a:prstGeom>
        </p:spPr>
      </p:pic>
      <p:pic>
        <p:nvPicPr>
          <p:cNvPr id="4" name="image 8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62000" y="2705100"/>
            <a:ext cx="7743825" cy="3609975"/>
          </a:xfrm>
          <a:prstGeom prst="rect">
            <a:avLst/>
          </a:prstGeom>
        </p:spPr>
      </p:pic>
      <p:pic>
        <p:nvPicPr>
          <p:cNvPr id="5" name="image 9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305925" y="4410075"/>
            <a:ext cx="8439150" cy="40386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762000" y="1590675"/>
            <a:ext cx="11296650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7500" b="1" dirty="0">
                <a:solidFill>
                  <a:srgbClr val="FFFFFF"/>
                </a:solidFill>
                <a:latin typeface="Onest Bold" pitchFamily="34" charset="0"/>
                <a:ea typeface="Onest Bold" pitchFamily="34" charset="-122"/>
                <a:cs typeface="Onest Bold" pitchFamily="34" charset="-120"/>
              </a:rPr>
              <a:t>СКРИНКАСТ РЕШЕНИЯ</a:t>
            </a:r>
            <a:endParaRPr lang="en-US" sz="7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3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392025" y="0"/>
            <a:ext cx="5895975" cy="5771508"/>
          </a:xfrm>
          <a:prstGeom prst="rect">
            <a:avLst/>
          </a:prstGeom>
        </p:spPr>
      </p:pic>
      <p:pic>
        <p:nvPicPr>
          <p:cNvPr id="3" name="05 Скринкаст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image 10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2450" y="2943225"/>
            <a:ext cx="8391525" cy="4400550"/>
          </a:xfrm>
          <a:prstGeom prst="rect">
            <a:avLst/>
          </a:prstGeom>
        </p:spPr>
      </p:pic>
      <p:pic>
        <p:nvPicPr>
          <p:cNvPr id="5" name="image 11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353550" y="4972050"/>
            <a:ext cx="8391525" cy="4733925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762000" y="1590675"/>
            <a:ext cx="11296650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7500" b="1" dirty="0">
                <a:solidFill>
                  <a:srgbClr val="FFFFFF"/>
                </a:solidFill>
                <a:latin typeface="Onest Bold" pitchFamily="34" charset="0"/>
                <a:ea typeface="Onest Bold" pitchFamily="34" charset="-122"/>
                <a:cs typeface="Onest Bold" pitchFamily="34" charset="-120"/>
              </a:rPr>
              <a:t>СКРИНКАСТ РЕШЕНИЯ</a:t>
            </a:r>
            <a:endParaRPr lang="en-US" sz="7500" dirty="0"/>
          </a:p>
        </p:txBody>
      </p:sp>
      <p:sp>
        <p:nvSpPr>
          <p:cNvPr id="7" name="Text 1"/>
          <p:cNvSpPr/>
          <p:nvPr/>
        </p:nvSpPr>
        <p:spPr>
          <a:xfrm>
            <a:off x="762000" y="1590675"/>
            <a:ext cx="11296650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7500" b="1" dirty="0">
                <a:solidFill>
                  <a:srgbClr val="FFFFFF"/>
                </a:solidFill>
                <a:latin typeface="Onest Bold" pitchFamily="34" charset="0"/>
                <a:ea typeface="Onest Bold" pitchFamily="34" charset="-122"/>
                <a:cs typeface="Onest Bold" pitchFamily="34" charset="-120"/>
              </a:rPr>
              <a:t>СКРИНКАСТ РЕШЕНИЯ</a:t>
            </a:r>
            <a:endParaRPr lang="en-US" sz="7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4 3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877800" y="0"/>
            <a:ext cx="4895850" cy="43338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1590675"/>
            <a:ext cx="10810875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7500" b="1" dirty="0">
                <a:solidFill>
                  <a:srgbClr val="FFFFFF"/>
                </a:solidFill>
                <a:latin typeface="Onest Bold" pitchFamily="34" charset="0"/>
                <a:ea typeface="Onest Bold" pitchFamily="34" charset="-122"/>
                <a:cs typeface="Onest Bold" pitchFamily="34" charset="-120"/>
              </a:rPr>
              <a:t>РАЗВИТИЕ ПРОДУКТА</a:t>
            </a:r>
            <a:endParaRPr lang="en-US" sz="7500" dirty="0"/>
          </a:p>
        </p:txBody>
      </p:sp>
      <p:sp>
        <p:nvSpPr>
          <p:cNvPr id="4" name="name_01"/>
          <p:cNvSpPr/>
          <p:nvPr/>
        </p:nvSpPr>
        <p:spPr>
          <a:xfrm>
            <a:off x="1066800" y="3695700"/>
            <a:ext cx="2514600" cy="1685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750"/>
              </a:lnSpc>
              <a:buNone/>
            </a:pPr>
            <a:r>
              <a:rPr lang="en-US" sz="18750" dirty="0">
                <a:solidFill>
                  <a:srgbClr val="5046E1"/>
                </a:solidFill>
                <a:latin typeface="Onest SemiBold" pitchFamily="34" charset="0"/>
                <a:ea typeface="Onest SemiBold" pitchFamily="34" charset="-122"/>
                <a:cs typeface="Onest SemiBold" pitchFamily="34" charset="-120"/>
              </a:rPr>
              <a:t>01</a:t>
            </a:r>
            <a:endParaRPr lang="en-US" sz="18750" dirty="0"/>
          </a:p>
        </p:txBody>
      </p:sp>
      <p:sp>
        <p:nvSpPr>
          <p:cNvPr id="5" name="name_02"/>
          <p:cNvSpPr/>
          <p:nvPr/>
        </p:nvSpPr>
        <p:spPr>
          <a:xfrm>
            <a:off x="7239000" y="3695700"/>
            <a:ext cx="2924175" cy="1685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750"/>
              </a:lnSpc>
              <a:buNone/>
            </a:pPr>
            <a:r>
              <a:rPr lang="en-US" sz="18750" dirty="0">
                <a:solidFill>
                  <a:srgbClr val="FFFFFF"/>
                </a:solidFill>
                <a:latin typeface="Onest SemiBold" pitchFamily="34" charset="0"/>
                <a:ea typeface="Onest SemiBold" pitchFamily="34" charset="-122"/>
                <a:cs typeface="Onest SemiBold" pitchFamily="34" charset="-120"/>
              </a:rPr>
              <a:t>02</a:t>
            </a:r>
            <a:endParaRPr lang="en-US" sz="18750" dirty="0"/>
          </a:p>
        </p:txBody>
      </p:sp>
      <p:sp>
        <p:nvSpPr>
          <p:cNvPr id="6" name="name_03"/>
          <p:cNvSpPr/>
          <p:nvPr/>
        </p:nvSpPr>
        <p:spPr>
          <a:xfrm>
            <a:off x="13811250" y="3695700"/>
            <a:ext cx="3067050" cy="1685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750"/>
              </a:lnSpc>
              <a:buNone/>
            </a:pPr>
            <a:r>
              <a:rPr lang="en-US" sz="18750" dirty="0">
                <a:solidFill>
                  <a:srgbClr val="E11946"/>
                </a:solidFill>
                <a:latin typeface="Onest SemiBold" pitchFamily="34" charset="0"/>
                <a:ea typeface="Onest SemiBold" pitchFamily="34" charset="-122"/>
                <a:cs typeface="Onest SemiBold" pitchFamily="34" charset="-120"/>
              </a:rPr>
              <a:t>03</a:t>
            </a:r>
            <a:endParaRPr lang="en-US" sz="18750" dirty="0"/>
          </a:p>
        </p:txBody>
      </p:sp>
      <p:sp>
        <p:nvSpPr>
          <p:cNvPr id="7" name="Text 4"/>
          <p:cNvSpPr/>
          <p:nvPr/>
        </p:nvSpPr>
        <p:spPr>
          <a:xfrm>
            <a:off x="552450" y="6000750"/>
            <a:ext cx="50292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5046E1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Создание над этом сайте других игр.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6467475" y="6000750"/>
            <a:ext cx="502920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5046E1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Реализовать кооперативный режим игры и создание чатов для пользователей на нашем сайте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3087350" y="6000750"/>
            <a:ext cx="4457700" cy="1647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5046E1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Ввести систему достижений и выдавать их пользователям за определённые действия</a:t>
            </a:r>
            <a:endParaRPr lang="en-US" sz="2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oup 1 (1)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647700"/>
            <a:ext cx="18278475" cy="9639300"/>
          </a:xfrm>
          <a:prstGeom prst="rect">
            <a:avLst/>
          </a:prstGeom>
        </p:spPr>
      </p:pic>
      <p:pic>
        <p:nvPicPr>
          <p:cNvPr id="3" name="Ellipse 5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314209" y="26184"/>
            <a:ext cx="11278081" cy="9752679"/>
          </a:xfrm>
          <a:prstGeom prst="rect">
            <a:avLst/>
          </a:prstGeom>
        </p:spPr>
      </p:pic>
      <p:pic>
        <p:nvPicPr>
          <p:cNvPr id="4" name="Ellipse 6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0" y="0"/>
            <a:ext cx="10813933" cy="10287000"/>
          </a:xfrm>
          <a:prstGeom prst="rect">
            <a:avLst/>
          </a:prstGeom>
        </p:spPr>
      </p:pic>
      <p:pic>
        <p:nvPicPr>
          <p:cNvPr id="5" name="Ellipse 7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807815" y="0"/>
            <a:ext cx="10045607" cy="6970886"/>
          </a:xfrm>
          <a:prstGeom prst="rect">
            <a:avLst/>
          </a:prstGeom>
        </p:spPr>
      </p:pic>
      <p:pic>
        <p:nvPicPr>
          <p:cNvPr id="6" name="33 1" descr="preencoded.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0" y="0"/>
            <a:ext cx="17279880" cy="10287000"/>
          </a:xfrm>
          <a:prstGeom prst="rect">
            <a:avLst/>
          </a:prstGeom>
        </p:spPr>
      </p:pic>
      <p:pic>
        <p:nvPicPr>
          <p:cNvPr id="7" name="Frame 25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5348288" y="266700"/>
            <a:ext cx="7581900" cy="762000"/>
          </a:xfrm>
          <a:prstGeom prst="rect">
            <a:avLst/>
          </a:prstGeom>
        </p:spPr>
      </p:pic>
      <p:pic>
        <p:nvPicPr>
          <p:cNvPr id="8" name="Frame 23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11249025" y="6257925"/>
            <a:ext cx="4981575" cy="85725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5795963" y="428625"/>
            <a:ext cx="68389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700" b="1" dirty="0">
                <a:solidFill>
                  <a:srgbClr val="111827"/>
                </a:solidFill>
                <a:latin typeface="Onest Bold" pitchFamily="34" charset="0"/>
                <a:ea typeface="Onest Bold" pitchFamily="34" charset="-122"/>
                <a:cs typeface="Onest Bold" pitchFamily="34" charset="-120"/>
              </a:rPr>
              <a:t>ПРОДУКТОВОЕ ПРОГРАММИРОВАНИЕ</a:t>
            </a:r>
            <a:endParaRPr lang="en-US" sz="2700" dirty="0"/>
          </a:p>
        </p:txBody>
      </p:sp>
      <p:sp>
        <p:nvSpPr>
          <p:cNvPr id="10" name="Text 1"/>
          <p:cNvSpPr/>
          <p:nvPr/>
        </p:nvSpPr>
        <p:spPr>
          <a:xfrm>
            <a:off x="11344275" y="6534150"/>
            <a:ext cx="48482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Roboto Flex SemiBold" pitchFamily="34" charset="0"/>
                <a:ea typeface="Roboto Flex SemiBold" pitchFamily="34" charset="-122"/>
                <a:cs typeface="Roboto Flex SemiBold" pitchFamily="34" charset="-120"/>
              </a:rPr>
              <a:t>КОМАНДА «ЛИЦЕИСТЫ КФУ»</a:t>
            </a:r>
            <a:endParaRPr lang="en-US" sz="2400" dirty="0"/>
          </a:p>
        </p:txBody>
      </p:sp>
      <p:sp>
        <p:nvSpPr>
          <p:cNvPr id="11" name="default_name"/>
          <p:cNvSpPr/>
          <p:nvPr/>
        </p:nvSpPr>
        <p:spPr>
          <a:xfrm>
            <a:off x="666750" y="2581275"/>
            <a:ext cx="7829550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0"/>
              </a:lnSpc>
              <a:buNone/>
            </a:pPr>
            <a:r>
              <a:rPr lang="en-US" sz="7800" dirty="0">
                <a:solidFill>
                  <a:srgbClr val="FFFFFF"/>
                </a:solidFill>
                <a:latin typeface="Onest ExtraBold" pitchFamily="34" charset="0"/>
                <a:ea typeface="Onest ExtraBold" pitchFamily="34" charset="-122"/>
                <a:cs typeface="Onest ExtraBold" pitchFamily="34" charset="-120"/>
              </a:rPr>
              <a:t>СПАСИБО</a:t>
            </a:r>
            <a:endParaRPr lang="en-US" sz="7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180</Words>
  <Application>Microsoft Office PowerPoint</Application>
  <PresentationFormat>Произвольный</PresentationFormat>
  <Paragraphs>59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Calibri</vt:lpstr>
      <vt:lpstr>Onest Bold</vt:lpstr>
      <vt:lpstr>Onest ExtraBold</vt:lpstr>
      <vt:lpstr>Onest SemiBold</vt:lpstr>
      <vt:lpstr>Roboto Flex SemiBold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Krahm Art</cp:lastModifiedBy>
  <cp:revision>2</cp:revision>
  <dcterms:created xsi:type="dcterms:W3CDTF">2024-11-30T19:46:39Z</dcterms:created>
  <dcterms:modified xsi:type="dcterms:W3CDTF">2024-11-30T19:48:19Z</dcterms:modified>
</cp:coreProperties>
</file>